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93579" r:id="rId1"/>
  </p:sldMasterIdLst>
  <p:notesMasterIdLst>
    <p:notesMasterId r:id="rId8"/>
  </p:notesMasterIdLst>
  <p:sldIdLst>
    <p:sldId id="325" r:id="rId2"/>
    <p:sldId id="329" r:id="rId3"/>
    <p:sldId id="330" r:id="rId4"/>
    <p:sldId id="333" r:id="rId5"/>
    <p:sldId id="331" r:id="rId6"/>
    <p:sldId id="332" r:id="rId7"/>
  </p:sldIdLst>
  <p:sldSz cx="12188825" cy="6858000"/>
  <p:notesSz cx="6858000" cy="9144000"/>
  <p:defaultTextStyle>
    <a:defPPr>
      <a:defRPr lang="en-US"/>
    </a:defPPr>
    <a:lvl1pPr algn="l" defTabSz="6080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08013" indent="-150813" algn="l" defTabSz="6080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217613" indent="-303213" algn="l" defTabSz="6080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827213" indent="-455613" algn="l" defTabSz="6080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436813" indent="-608013" algn="l" defTabSz="6080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Title Slides" id="{A3DF80B3-1E2F-481B-9374-45062882CD0F}">
          <p14:sldIdLst/>
        </p14:section>
        <p14:section name="Content Slides-TEXT &amp; IMAGE" id="{EB286F64-230C-4CF5-AE02-1F62E979BFF4}">
          <p14:sldIdLst>
            <p14:sldId id="325"/>
            <p14:sldId id="329"/>
            <p14:sldId id="330"/>
            <p14:sldId id="333"/>
            <p14:sldId id="331"/>
            <p14:sldId id="332"/>
          </p14:sldIdLst>
        </p14:section>
        <p14:section name="Thank you slides" id="{08252439-F473-48FC-9E30-0BB34B8A2AD1}">
          <p14:sldIdLst/>
        </p14:section>
        <p14:section name="Blanks for customization" id="{FFC8EFC7-3A2C-4A37-ABC3-4E82490AA0C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85A"/>
    <a:srgbClr val="000000"/>
    <a:srgbClr val="969696"/>
    <a:srgbClr val="003399"/>
    <a:srgbClr val="4A773C"/>
    <a:srgbClr val="00857D"/>
    <a:srgbClr val="BE531C"/>
    <a:srgbClr val="009FDA"/>
    <a:srgbClr val="404041"/>
    <a:srgbClr val="00A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9E2FF-9586-4E3A-B6E8-09678365DB81}" v="61" dt="2021-05-06T07:21:30.348"/>
    <p1510:client id="{74E3E68D-67F8-4917-93F0-6194D9FA7940}" v="11" dt="2019-09-06T13:12:53.332"/>
  </p1510:revLst>
</p1510:revInfo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0594" autoAdjust="0"/>
  </p:normalViewPr>
  <p:slideViewPr>
    <p:cSldViewPr snapToGrid="0" snapToObjects="1">
      <p:cViewPr varScale="1">
        <p:scale>
          <a:sx n="44" d="100"/>
          <a:sy n="44" d="100"/>
        </p:scale>
        <p:origin x="864" y="60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90"/>
    </p:cViewPr>
  </p:sorterViewPr>
  <p:notesViewPr>
    <p:cSldViewPr snapToGrid="0" snapToObjects="1">
      <p:cViewPr varScale="1">
        <p:scale>
          <a:sx n="55" d="100"/>
          <a:sy n="55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6094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609468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357C11-1636-4D8F-9AFE-9BA932196AFC}" type="datetimeFigureOut">
              <a:rPr lang="en-US"/>
              <a:pPr>
                <a:defRPr/>
              </a:pPr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6094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F6F57E1-DB2D-40BF-A23C-0D17D8DDB9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602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Remedy</a:t>
            </a:r>
            <a:r>
              <a:rPr lang="en-US" baseline="0" dirty="0"/>
              <a:t> ticket came on 27</a:t>
            </a:r>
            <a:r>
              <a:rPr lang="en-US" baseline="30000" dirty="0"/>
              <a:t>th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562908-E4D7-4AA7-9561-5F96EA5DA9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664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9BD5CF-D17F-4ABB-B3CA-E67F6F7807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2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Remedy</a:t>
            </a:r>
            <a:r>
              <a:rPr lang="en-US" baseline="0" dirty="0"/>
              <a:t> ticket came on 27</a:t>
            </a:r>
            <a:r>
              <a:rPr lang="en-US" baseline="30000" dirty="0"/>
              <a:t>th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562908-E4D7-4AA7-9561-5F96EA5DA9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160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Remedy</a:t>
            </a:r>
            <a:r>
              <a:rPr lang="en-US" baseline="0" dirty="0"/>
              <a:t> ticket came on 27</a:t>
            </a:r>
            <a:r>
              <a:rPr lang="en-US" baseline="30000" dirty="0"/>
              <a:t>th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562908-E4D7-4AA7-9561-5F96EA5DA9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197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Remedy</a:t>
            </a:r>
            <a:r>
              <a:rPr lang="en-US" baseline="0" dirty="0"/>
              <a:t> ticket came on 27</a:t>
            </a:r>
            <a:r>
              <a:rPr lang="en-US" baseline="30000" dirty="0"/>
              <a:t>th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562908-E4D7-4AA7-9561-5F96EA5DA9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62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/Table/X/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0" descr="footer box-05.png">
            <a:extLst>
              <a:ext uri="{FF2B5EF4-FFF2-40B4-BE49-F238E27FC236}">
                <a16:creationId xmlns:a16="http://schemas.microsoft.com/office/drawing/2014/main" id="{23FD9C5D-04A5-4DB1-957C-108C7470A4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89700"/>
            <a:ext cx="12187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0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/X/light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82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7"/>
            <a:ext cx="12188825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202" y="804520"/>
            <a:ext cx="9600774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202" y="2015733"/>
            <a:ext cx="9600774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9935" y="798973"/>
            <a:ext cx="810808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799">
                <a:solidFill>
                  <a:schemeClr val="accent1"/>
                </a:solidFill>
              </a:defRPr>
            </a:lvl1pPr>
          </a:lstStyle>
          <a:p>
            <a:fld id="{F6081757-ABDE-4199-B3FC-2440AF6F204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88825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64E140-8AF1-4C16-B30F-DC8A6D55BD9C}"/>
              </a:ext>
            </a:extLst>
          </p:cNvPr>
          <p:cNvGrpSpPr/>
          <p:nvPr userDrawn="1"/>
        </p:nvGrpSpPr>
        <p:grpSpPr>
          <a:xfrm>
            <a:off x="12388856" y="0"/>
            <a:ext cx="1805708" cy="5439272"/>
            <a:chOff x="6538790" y="144673"/>
            <a:chExt cx="1805708" cy="5439272"/>
          </a:xfrm>
        </p:grpSpPr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92E349B9-C96E-48A8-94F7-87A408794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2135" y="284626"/>
              <a:ext cx="356624" cy="247364"/>
            </a:xfrm>
            <a:custGeom>
              <a:avLst/>
              <a:gdLst>
                <a:gd name="T0" fmla="*/ 29 w 1090"/>
                <a:gd name="T1" fmla="*/ 0 h 755"/>
                <a:gd name="T2" fmla="*/ 0 w 1090"/>
                <a:gd name="T3" fmla="*/ 726 h 755"/>
                <a:gd name="T4" fmla="*/ 1061 w 1090"/>
                <a:gd name="T5" fmla="*/ 755 h 755"/>
                <a:gd name="T6" fmla="*/ 1090 w 1090"/>
                <a:gd name="T7" fmla="*/ 29 h 755"/>
                <a:gd name="T8" fmla="*/ 384 w 1090"/>
                <a:gd name="T9" fmla="*/ 650 h 755"/>
                <a:gd name="T10" fmla="*/ 104 w 1090"/>
                <a:gd name="T11" fmla="*/ 597 h 755"/>
                <a:gd name="T12" fmla="*/ 384 w 1090"/>
                <a:gd name="T13" fmla="*/ 650 h 755"/>
                <a:gd name="T14" fmla="*/ 104 w 1090"/>
                <a:gd name="T15" fmla="*/ 504 h 755"/>
                <a:gd name="T16" fmla="*/ 384 w 1090"/>
                <a:gd name="T17" fmla="*/ 451 h 755"/>
                <a:gd name="T18" fmla="*/ 480 w 1090"/>
                <a:gd name="T19" fmla="*/ 354 h 755"/>
                <a:gd name="T20" fmla="*/ 104 w 1090"/>
                <a:gd name="T21" fmla="*/ 301 h 755"/>
                <a:gd name="T22" fmla="*/ 480 w 1090"/>
                <a:gd name="T23" fmla="*/ 354 h 755"/>
                <a:gd name="T24" fmla="*/ 935 w 1090"/>
                <a:gd name="T25" fmla="*/ 661 h 755"/>
                <a:gd name="T26" fmla="*/ 860 w 1090"/>
                <a:gd name="T27" fmla="*/ 528 h 755"/>
                <a:gd name="T28" fmla="*/ 748 w 1090"/>
                <a:gd name="T29" fmla="*/ 510 h 755"/>
                <a:gd name="T30" fmla="*/ 672 w 1090"/>
                <a:gd name="T31" fmla="*/ 553 h 755"/>
                <a:gd name="T32" fmla="*/ 648 w 1090"/>
                <a:gd name="T33" fmla="*/ 661 h 755"/>
                <a:gd name="T34" fmla="*/ 625 w 1090"/>
                <a:gd name="T35" fmla="*/ 285 h 755"/>
                <a:gd name="T36" fmla="*/ 976 w 1090"/>
                <a:gd name="T37" fmla="*/ 661 h 755"/>
                <a:gd name="T38" fmla="*/ 987 w 1090"/>
                <a:gd name="T39" fmla="*/ 202 h 755"/>
                <a:gd name="T40" fmla="*/ 75 w 1090"/>
                <a:gd name="T41" fmla="*/ 173 h 755"/>
                <a:gd name="T42" fmla="*/ 104 w 1090"/>
                <a:gd name="T43" fmla="*/ 93 h 755"/>
                <a:gd name="T44" fmla="*/ 1016 w 1090"/>
                <a:gd name="T45" fmla="*/ 122 h 755"/>
                <a:gd name="T46" fmla="*/ 735 w 1090"/>
                <a:gd name="T47" fmla="*/ 458 h 755"/>
                <a:gd name="T48" fmla="*/ 849 w 1090"/>
                <a:gd name="T49" fmla="*/ 458 h 755"/>
                <a:gd name="T50" fmla="*/ 853 w 1090"/>
                <a:gd name="T51" fmla="*/ 429 h 755"/>
                <a:gd name="T52" fmla="*/ 818 w 1090"/>
                <a:gd name="T53" fmla="*/ 351 h 755"/>
                <a:gd name="T54" fmla="*/ 797 w 1090"/>
                <a:gd name="T55" fmla="*/ 332 h 755"/>
                <a:gd name="T56" fmla="*/ 796 w 1090"/>
                <a:gd name="T57" fmla="*/ 329 h 755"/>
                <a:gd name="T58" fmla="*/ 781 w 1090"/>
                <a:gd name="T59" fmla="*/ 345 h 755"/>
                <a:gd name="T60" fmla="*/ 777 w 1090"/>
                <a:gd name="T61" fmla="*/ 343 h 755"/>
                <a:gd name="T62" fmla="*/ 731 w 1090"/>
                <a:gd name="T63" fmla="*/ 382 h 755"/>
                <a:gd name="T64" fmla="*/ 730 w 1090"/>
                <a:gd name="T65" fmla="*/ 448 h 755"/>
                <a:gd name="T66" fmla="*/ 789 w 1090"/>
                <a:gd name="T67" fmla="*/ 335 h 755"/>
                <a:gd name="T68" fmla="*/ 785 w 1090"/>
                <a:gd name="T69" fmla="*/ 342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0" h="755">
                  <a:moveTo>
                    <a:pt x="1061" y="0"/>
                  </a:moveTo>
                  <a:lnTo>
                    <a:pt x="29" y="0"/>
                  </a:lnTo>
                  <a:cubicBezTo>
                    <a:pt x="13" y="0"/>
                    <a:pt x="0" y="13"/>
                    <a:pt x="0" y="29"/>
                  </a:cubicBezTo>
                  <a:lnTo>
                    <a:pt x="0" y="726"/>
                  </a:lnTo>
                  <a:cubicBezTo>
                    <a:pt x="0" y="742"/>
                    <a:pt x="13" y="755"/>
                    <a:pt x="29" y="755"/>
                  </a:cubicBezTo>
                  <a:lnTo>
                    <a:pt x="1061" y="755"/>
                  </a:lnTo>
                  <a:cubicBezTo>
                    <a:pt x="1077" y="755"/>
                    <a:pt x="1090" y="742"/>
                    <a:pt x="1090" y="726"/>
                  </a:cubicBezTo>
                  <a:lnTo>
                    <a:pt x="1090" y="29"/>
                  </a:lnTo>
                  <a:cubicBezTo>
                    <a:pt x="1090" y="13"/>
                    <a:pt x="1077" y="0"/>
                    <a:pt x="1061" y="0"/>
                  </a:cubicBezTo>
                  <a:close/>
                  <a:moveTo>
                    <a:pt x="384" y="650"/>
                  </a:moveTo>
                  <a:lnTo>
                    <a:pt x="104" y="650"/>
                  </a:lnTo>
                  <a:lnTo>
                    <a:pt x="104" y="597"/>
                  </a:lnTo>
                  <a:lnTo>
                    <a:pt x="384" y="597"/>
                  </a:lnTo>
                  <a:lnTo>
                    <a:pt x="384" y="650"/>
                  </a:lnTo>
                  <a:close/>
                  <a:moveTo>
                    <a:pt x="384" y="504"/>
                  </a:moveTo>
                  <a:lnTo>
                    <a:pt x="104" y="504"/>
                  </a:lnTo>
                  <a:lnTo>
                    <a:pt x="104" y="451"/>
                  </a:lnTo>
                  <a:lnTo>
                    <a:pt x="384" y="451"/>
                  </a:lnTo>
                  <a:lnTo>
                    <a:pt x="384" y="504"/>
                  </a:lnTo>
                  <a:close/>
                  <a:moveTo>
                    <a:pt x="480" y="354"/>
                  </a:moveTo>
                  <a:lnTo>
                    <a:pt x="104" y="354"/>
                  </a:lnTo>
                  <a:lnTo>
                    <a:pt x="104" y="301"/>
                  </a:lnTo>
                  <a:lnTo>
                    <a:pt x="480" y="301"/>
                  </a:lnTo>
                  <a:lnTo>
                    <a:pt x="480" y="354"/>
                  </a:lnTo>
                  <a:close/>
                  <a:moveTo>
                    <a:pt x="976" y="661"/>
                  </a:moveTo>
                  <a:lnTo>
                    <a:pt x="935" y="661"/>
                  </a:lnTo>
                  <a:cubicBezTo>
                    <a:pt x="938" y="612"/>
                    <a:pt x="915" y="560"/>
                    <a:pt x="915" y="560"/>
                  </a:cubicBezTo>
                  <a:cubicBezTo>
                    <a:pt x="907" y="542"/>
                    <a:pt x="860" y="528"/>
                    <a:pt x="860" y="528"/>
                  </a:cubicBezTo>
                  <a:cubicBezTo>
                    <a:pt x="835" y="519"/>
                    <a:pt x="835" y="510"/>
                    <a:pt x="835" y="510"/>
                  </a:cubicBezTo>
                  <a:cubicBezTo>
                    <a:pt x="785" y="607"/>
                    <a:pt x="748" y="510"/>
                    <a:pt x="748" y="510"/>
                  </a:cubicBezTo>
                  <a:cubicBezTo>
                    <a:pt x="744" y="523"/>
                    <a:pt x="693" y="539"/>
                    <a:pt x="693" y="539"/>
                  </a:cubicBezTo>
                  <a:cubicBezTo>
                    <a:pt x="678" y="545"/>
                    <a:pt x="672" y="553"/>
                    <a:pt x="672" y="553"/>
                  </a:cubicBezTo>
                  <a:cubicBezTo>
                    <a:pt x="650" y="586"/>
                    <a:pt x="647" y="658"/>
                    <a:pt x="647" y="658"/>
                  </a:cubicBezTo>
                  <a:cubicBezTo>
                    <a:pt x="647" y="659"/>
                    <a:pt x="648" y="660"/>
                    <a:pt x="648" y="661"/>
                  </a:cubicBezTo>
                  <a:lnTo>
                    <a:pt x="625" y="661"/>
                  </a:lnTo>
                  <a:lnTo>
                    <a:pt x="625" y="285"/>
                  </a:lnTo>
                  <a:lnTo>
                    <a:pt x="976" y="285"/>
                  </a:lnTo>
                  <a:lnTo>
                    <a:pt x="976" y="661"/>
                  </a:lnTo>
                  <a:close/>
                  <a:moveTo>
                    <a:pt x="1016" y="173"/>
                  </a:moveTo>
                  <a:cubicBezTo>
                    <a:pt x="1016" y="189"/>
                    <a:pt x="1003" y="202"/>
                    <a:pt x="987" y="202"/>
                  </a:cubicBezTo>
                  <a:lnTo>
                    <a:pt x="104" y="202"/>
                  </a:lnTo>
                  <a:cubicBezTo>
                    <a:pt x="88" y="202"/>
                    <a:pt x="75" y="189"/>
                    <a:pt x="75" y="173"/>
                  </a:cubicBezTo>
                  <a:lnTo>
                    <a:pt x="75" y="122"/>
                  </a:lnTo>
                  <a:cubicBezTo>
                    <a:pt x="75" y="106"/>
                    <a:pt x="88" y="93"/>
                    <a:pt x="104" y="93"/>
                  </a:cubicBezTo>
                  <a:lnTo>
                    <a:pt x="987" y="93"/>
                  </a:lnTo>
                  <a:cubicBezTo>
                    <a:pt x="1003" y="93"/>
                    <a:pt x="1016" y="106"/>
                    <a:pt x="1016" y="122"/>
                  </a:cubicBezTo>
                  <a:lnTo>
                    <a:pt x="1016" y="173"/>
                  </a:lnTo>
                  <a:close/>
                  <a:moveTo>
                    <a:pt x="735" y="458"/>
                  </a:moveTo>
                  <a:cubicBezTo>
                    <a:pt x="739" y="490"/>
                    <a:pt x="766" y="522"/>
                    <a:pt x="790" y="522"/>
                  </a:cubicBezTo>
                  <a:cubicBezTo>
                    <a:pt x="818" y="522"/>
                    <a:pt x="845" y="488"/>
                    <a:pt x="849" y="458"/>
                  </a:cubicBezTo>
                  <a:cubicBezTo>
                    <a:pt x="851" y="457"/>
                    <a:pt x="854" y="455"/>
                    <a:pt x="855" y="448"/>
                  </a:cubicBezTo>
                  <a:cubicBezTo>
                    <a:pt x="855" y="448"/>
                    <a:pt x="861" y="427"/>
                    <a:pt x="853" y="429"/>
                  </a:cubicBezTo>
                  <a:cubicBezTo>
                    <a:pt x="855" y="421"/>
                    <a:pt x="865" y="389"/>
                    <a:pt x="847" y="368"/>
                  </a:cubicBezTo>
                  <a:cubicBezTo>
                    <a:pt x="847" y="368"/>
                    <a:pt x="838" y="357"/>
                    <a:pt x="818" y="351"/>
                  </a:cubicBezTo>
                  <a:lnTo>
                    <a:pt x="809" y="348"/>
                  </a:lnTo>
                  <a:cubicBezTo>
                    <a:pt x="805" y="345"/>
                    <a:pt x="797" y="339"/>
                    <a:pt x="797" y="332"/>
                  </a:cubicBezTo>
                  <a:cubicBezTo>
                    <a:pt x="797" y="332"/>
                    <a:pt x="793" y="334"/>
                    <a:pt x="790" y="338"/>
                  </a:cubicBezTo>
                  <a:cubicBezTo>
                    <a:pt x="791" y="334"/>
                    <a:pt x="793" y="331"/>
                    <a:pt x="796" y="329"/>
                  </a:cubicBezTo>
                  <a:cubicBezTo>
                    <a:pt x="796" y="329"/>
                    <a:pt x="793" y="331"/>
                    <a:pt x="790" y="334"/>
                  </a:cubicBezTo>
                  <a:cubicBezTo>
                    <a:pt x="788" y="335"/>
                    <a:pt x="783" y="339"/>
                    <a:pt x="781" y="345"/>
                  </a:cubicBezTo>
                  <a:lnTo>
                    <a:pt x="781" y="344"/>
                  </a:lnTo>
                  <a:cubicBezTo>
                    <a:pt x="781" y="344"/>
                    <a:pt x="780" y="343"/>
                    <a:pt x="777" y="343"/>
                  </a:cubicBezTo>
                  <a:cubicBezTo>
                    <a:pt x="774" y="342"/>
                    <a:pt x="769" y="344"/>
                    <a:pt x="769" y="344"/>
                  </a:cubicBezTo>
                  <a:cubicBezTo>
                    <a:pt x="769" y="344"/>
                    <a:pt x="740" y="356"/>
                    <a:pt x="731" y="382"/>
                  </a:cubicBezTo>
                  <a:cubicBezTo>
                    <a:pt x="731" y="382"/>
                    <a:pt x="726" y="394"/>
                    <a:pt x="733" y="430"/>
                  </a:cubicBezTo>
                  <a:cubicBezTo>
                    <a:pt x="723" y="425"/>
                    <a:pt x="730" y="448"/>
                    <a:pt x="730" y="448"/>
                  </a:cubicBezTo>
                  <a:cubicBezTo>
                    <a:pt x="731" y="455"/>
                    <a:pt x="734" y="457"/>
                    <a:pt x="735" y="458"/>
                  </a:cubicBezTo>
                  <a:close/>
                  <a:moveTo>
                    <a:pt x="789" y="335"/>
                  </a:moveTo>
                  <a:cubicBezTo>
                    <a:pt x="787" y="337"/>
                    <a:pt x="786" y="340"/>
                    <a:pt x="786" y="343"/>
                  </a:cubicBezTo>
                  <a:lnTo>
                    <a:pt x="785" y="342"/>
                  </a:lnTo>
                  <a:cubicBezTo>
                    <a:pt x="785" y="340"/>
                    <a:pt x="787" y="337"/>
                    <a:pt x="789" y="3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16C8E8C-FC30-4297-B327-6A887F901B23}"/>
                </a:ext>
              </a:extLst>
            </p:cNvPr>
            <p:cNvGrpSpPr/>
            <p:nvPr/>
          </p:nvGrpSpPr>
          <p:grpSpPr>
            <a:xfrm>
              <a:off x="6538790" y="144673"/>
              <a:ext cx="1805708" cy="5439272"/>
              <a:chOff x="4421269" y="144673"/>
              <a:chExt cx="1805708" cy="543927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590CBF-C2AC-4D28-9083-074561460A54}"/>
                  </a:ext>
                </a:extLst>
              </p:cNvPr>
              <p:cNvSpPr txBox="1"/>
              <p:nvPr/>
            </p:nvSpPr>
            <p:spPr>
              <a:xfrm>
                <a:off x="4421269" y="844186"/>
                <a:ext cx="1805708" cy="47397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100" dirty="0">
                    <a:solidFill>
                      <a:srgbClr val="000000"/>
                    </a:solidFill>
                  </a:rPr>
                  <a:t>To insert existing slides into this template…</a:t>
                </a: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&gt;Home tab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&gt;New Slide 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&gt;Reuse Slides 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&gt;browse to your existing file &gt;select slide(s) – ensure ‘Keep source formatting’ 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tick box is checked 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(down at bottom right)</a:t>
                </a: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&gt;Home</a:t>
                </a: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&gt;Reset</a:t>
                </a:r>
              </a:p>
              <a:p>
                <a:endParaRPr lang="en-GB" sz="1100" dirty="0">
                  <a:solidFill>
                    <a:srgbClr val="000000"/>
                  </a:solidFill>
                </a:endParaRP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Once the new slides have been inserted select the most appropriate layout to suit the inserted slide(s)</a:t>
                </a: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&gt;Home</a:t>
                </a: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&gt;Layout</a:t>
                </a:r>
              </a:p>
              <a:p>
                <a:endParaRPr lang="en-GB" sz="1100" dirty="0">
                  <a:solidFill>
                    <a:srgbClr val="000000"/>
                  </a:solidFill>
                </a:endParaRPr>
              </a:p>
              <a:p>
                <a:endParaRPr lang="en-GB" sz="1100" dirty="0">
                  <a:solidFill>
                    <a:srgbClr val="000000"/>
                  </a:solidFill>
                </a:endParaRPr>
              </a:p>
              <a:p>
                <a:r>
                  <a:rPr lang="en-GB" sz="1100" dirty="0">
                    <a:solidFill>
                      <a:srgbClr val="000000"/>
                    </a:solidFill>
                  </a:rPr>
                  <a:t>Note: The inserted slides </a:t>
                </a:r>
                <a:br>
                  <a:rPr lang="en-GB" sz="1100" dirty="0">
                    <a:solidFill>
                      <a:srgbClr val="000000"/>
                    </a:solidFill>
                  </a:rPr>
                </a:br>
                <a:r>
                  <a:rPr lang="en-GB" sz="1100" dirty="0">
                    <a:solidFill>
                      <a:srgbClr val="000000"/>
                    </a:solidFill>
                  </a:rPr>
                  <a:t>will only be updated if the content has been built in template placeholders and using the theme colour palette.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F94EF58-D0EE-42E1-98F0-F205E9E18350}"/>
                  </a:ext>
                </a:extLst>
              </p:cNvPr>
              <p:cNvGrpSpPr/>
              <p:nvPr/>
            </p:nvGrpSpPr>
            <p:grpSpPr>
              <a:xfrm>
                <a:off x="4421269" y="144673"/>
                <a:ext cx="551687" cy="608260"/>
                <a:chOff x="2300506" y="500723"/>
                <a:chExt cx="551687" cy="608260"/>
              </a:xfrm>
            </p:grpSpPr>
            <p:sp>
              <p:nvSpPr>
                <p:cNvPr id="16" name="Donut 24">
                  <a:extLst>
                    <a:ext uri="{FF2B5EF4-FFF2-40B4-BE49-F238E27FC236}">
                      <a16:creationId xmlns:a16="http://schemas.microsoft.com/office/drawing/2014/main" id="{48177063-9BBF-4A58-99FC-B75093CC28B3}"/>
                    </a:ext>
                  </a:extLst>
                </p:cNvPr>
                <p:cNvSpPr/>
                <p:nvPr/>
              </p:nvSpPr>
              <p:spPr>
                <a:xfrm>
                  <a:off x="2312133" y="500723"/>
                  <a:ext cx="540060" cy="540060"/>
                </a:xfrm>
                <a:prstGeom prst="donut">
                  <a:avLst>
                    <a:gd name="adj" fmla="val 708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Freeform 5">
                  <a:extLst>
                    <a:ext uri="{FF2B5EF4-FFF2-40B4-BE49-F238E27FC236}">
                      <a16:creationId xmlns:a16="http://schemas.microsoft.com/office/drawing/2014/main" id="{23D3C96F-456F-4371-BAD5-CE5E99D1E00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00506" y="770753"/>
                  <a:ext cx="155642" cy="338230"/>
                </a:xfrm>
                <a:custGeom>
                  <a:avLst/>
                  <a:gdLst>
                    <a:gd name="T0" fmla="*/ 469 w 613"/>
                    <a:gd name="T1" fmla="*/ 0 h 1333"/>
                    <a:gd name="T2" fmla="*/ 603 w 613"/>
                    <a:gd name="T3" fmla="*/ 131 h 1333"/>
                    <a:gd name="T4" fmla="*/ 424 w 613"/>
                    <a:gd name="T5" fmla="*/ 298 h 1333"/>
                    <a:gd name="T6" fmla="*/ 293 w 613"/>
                    <a:gd name="T7" fmla="*/ 165 h 1333"/>
                    <a:gd name="T8" fmla="*/ 469 w 613"/>
                    <a:gd name="T9" fmla="*/ 0 h 1333"/>
                    <a:gd name="T10" fmla="*/ 194 w 613"/>
                    <a:gd name="T11" fmla="*/ 1333 h 1333"/>
                    <a:gd name="T12" fmla="*/ 121 w 613"/>
                    <a:gd name="T13" fmla="*/ 1098 h 1333"/>
                    <a:gd name="T14" fmla="*/ 202 w 613"/>
                    <a:gd name="T15" fmla="*/ 759 h 1333"/>
                    <a:gd name="T16" fmla="*/ 202 w 613"/>
                    <a:gd name="T17" fmla="*/ 683 h 1333"/>
                    <a:gd name="T18" fmla="*/ 35 w 613"/>
                    <a:gd name="T19" fmla="*/ 757 h 1333"/>
                    <a:gd name="T20" fmla="*/ 0 w 613"/>
                    <a:gd name="T21" fmla="*/ 699 h 1333"/>
                    <a:gd name="T22" fmla="*/ 453 w 613"/>
                    <a:gd name="T23" fmla="*/ 468 h 1333"/>
                    <a:gd name="T24" fmla="*/ 500 w 613"/>
                    <a:gd name="T25" fmla="*/ 683 h 1333"/>
                    <a:gd name="T26" fmla="*/ 408 w 613"/>
                    <a:gd name="T27" fmla="*/ 1040 h 1333"/>
                    <a:gd name="T28" fmla="*/ 415 w 613"/>
                    <a:gd name="T29" fmla="*/ 1125 h 1333"/>
                    <a:gd name="T30" fmla="*/ 573 w 613"/>
                    <a:gd name="T31" fmla="*/ 1044 h 1333"/>
                    <a:gd name="T32" fmla="*/ 613 w 613"/>
                    <a:gd name="T33" fmla="*/ 1098 h 1333"/>
                    <a:gd name="T34" fmla="*/ 194 w 613"/>
                    <a:gd name="T35" fmla="*/ 1333 h 1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3" h="1333">
                      <a:moveTo>
                        <a:pt x="469" y="0"/>
                      </a:moveTo>
                      <a:cubicBezTo>
                        <a:pt x="558" y="0"/>
                        <a:pt x="603" y="61"/>
                        <a:pt x="603" y="131"/>
                      </a:cubicBezTo>
                      <a:cubicBezTo>
                        <a:pt x="603" y="217"/>
                        <a:pt x="525" y="298"/>
                        <a:pt x="424" y="298"/>
                      </a:cubicBezTo>
                      <a:cubicBezTo>
                        <a:pt x="340" y="298"/>
                        <a:pt x="290" y="248"/>
                        <a:pt x="293" y="165"/>
                      </a:cubicBezTo>
                      <a:cubicBezTo>
                        <a:pt x="293" y="96"/>
                        <a:pt x="351" y="0"/>
                        <a:pt x="469" y="0"/>
                      </a:cubicBezTo>
                      <a:close/>
                      <a:moveTo>
                        <a:pt x="194" y="1333"/>
                      </a:moveTo>
                      <a:cubicBezTo>
                        <a:pt x="123" y="1333"/>
                        <a:pt x="72" y="1290"/>
                        <a:pt x="121" y="1098"/>
                      </a:cubicBezTo>
                      <a:lnTo>
                        <a:pt x="202" y="759"/>
                      </a:lnTo>
                      <a:cubicBezTo>
                        <a:pt x="216" y="705"/>
                        <a:pt x="218" y="683"/>
                        <a:pt x="202" y="683"/>
                      </a:cubicBezTo>
                      <a:cubicBezTo>
                        <a:pt x="181" y="683"/>
                        <a:pt x="89" y="721"/>
                        <a:pt x="35" y="757"/>
                      </a:cubicBezTo>
                      <a:lnTo>
                        <a:pt x="0" y="699"/>
                      </a:lnTo>
                      <a:cubicBezTo>
                        <a:pt x="171" y="553"/>
                        <a:pt x="369" y="468"/>
                        <a:pt x="453" y="468"/>
                      </a:cubicBezTo>
                      <a:cubicBezTo>
                        <a:pt x="524" y="468"/>
                        <a:pt x="536" y="552"/>
                        <a:pt x="500" y="683"/>
                      </a:cubicBezTo>
                      <a:lnTo>
                        <a:pt x="408" y="1040"/>
                      </a:lnTo>
                      <a:cubicBezTo>
                        <a:pt x="391" y="1103"/>
                        <a:pt x="398" y="1125"/>
                        <a:pt x="415" y="1125"/>
                      </a:cubicBezTo>
                      <a:cubicBezTo>
                        <a:pt x="436" y="1125"/>
                        <a:pt x="505" y="1098"/>
                        <a:pt x="573" y="1044"/>
                      </a:cubicBezTo>
                      <a:lnTo>
                        <a:pt x="613" y="1098"/>
                      </a:lnTo>
                      <a:cubicBezTo>
                        <a:pt x="446" y="1268"/>
                        <a:pt x="264" y="1333"/>
                        <a:pt x="194" y="13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2297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91" r:id="rId1"/>
    <p:sldLayoutId id="214749359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3199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999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99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608012" y="253816"/>
            <a:ext cx="10972800" cy="554400"/>
          </a:xfrm>
        </p:spPr>
        <p:txBody>
          <a:bodyPr>
            <a:normAutofit/>
          </a:bodyPr>
          <a:lstStyle/>
          <a:p>
            <a:r>
              <a:rPr lang="en-US" sz="3200" dirty="0"/>
              <a:t>Approval Reminders – Multiple Approval Scenario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2368CB-BDE4-4A95-87C2-4AB5CBB643B9}"/>
              </a:ext>
            </a:extLst>
          </p:cNvPr>
          <p:cNvSpPr/>
          <p:nvPr/>
        </p:nvSpPr>
        <p:spPr>
          <a:xfrm>
            <a:off x="526912" y="1174623"/>
            <a:ext cx="112675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u="sng" dirty="0">
                <a:latin typeface="open sans"/>
                <a:ea typeface="Verdana" panose="020B0604030504040204" pitchFamily="34" charset="0"/>
              </a:rPr>
              <a:t>Request Description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List has multiple People/Group columns. We need to get approvers from each column [There can be multiple approvers for each column] and send the request for Approval. 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open sans"/>
              <a:ea typeface="Verdana" panose="020B060403050404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If approvers did not Approve the request within 5 days, send reminders to People who have not approved.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u="sng" dirty="0">
                <a:latin typeface="open sans"/>
                <a:ea typeface="Verdana" panose="020B0604030504040204" pitchFamily="34" charset="0"/>
              </a:rPr>
              <a:t>Limitation/Issue</a:t>
            </a:r>
            <a:r>
              <a:rPr lang="en-US" sz="1800" u="sng" dirty="0">
                <a:latin typeface="open sans"/>
                <a:ea typeface="Verdana" panose="020B0604030504040204" pitchFamily="34" charset="0"/>
              </a:rPr>
              <a:t>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We are using Create an Approval and Wait for an approval activity to assign the approval task and Approval Type is “Approve/Reject-Everyone Must Approve”.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open sans"/>
              <a:ea typeface="Verdana" panose="020B060403050404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Until everyone Approves/Rejects the task, we cannot get the Approver Response. We need to get Approver response as we need to send reminder mails to people who have not approved.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open sans"/>
              <a:ea typeface="Verdana" panose="020B060403050404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  <a:ea typeface="Verdana" panose="020B0604030504040204" pitchFamily="34" charset="0"/>
              </a:rPr>
              <a:t>Only way I found to get current Approval response is to use CDS [Common Data Service] actions but they are listed as Premium.</a:t>
            </a:r>
          </a:p>
        </p:txBody>
      </p:sp>
    </p:spTree>
    <p:extLst>
      <p:ext uri="{BB962C8B-B14F-4D97-AF65-F5344CB8AC3E}">
        <p14:creationId xmlns:p14="http://schemas.microsoft.com/office/powerpoint/2010/main" val="287020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2"/>
          <p:cNvSpPr>
            <a:spLocks noGrp="1"/>
          </p:cNvSpPr>
          <p:nvPr>
            <p:ph type="title" idx="4294967295"/>
          </p:nvPr>
        </p:nvSpPr>
        <p:spPr>
          <a:xfrm>
            <a:off x="344557" y="267183"/>
            <a:ext cx="9610725" cy="620713"/>
          </a:xfrm>
        </p:spPr>
        <p:txBody>
          <a:bodyPr>
            <a:normAutofit/>
          </a:bodyPr>
          <a:lstStyle/>
          <a:p>
            <a:r>
              <a:rPr lang="en-IN" sz="3200" dirty="0"/>
              <a:t>Input Limit – For a Selected Item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526472" y="1018071"/>
            <a:ext cx="11175197" cy="9962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76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600" indent="-228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4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16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/>
            <a:r>
              <a:rPr lang="en-US" sz="2400" dirty="0">
                <a:ea typeface="Calibri" panose="020F0502020204030204" pitchFamily="34" charset="0"/>
                <a:cs typeface="Arial" charset="0"/>
              </a:rPr>
              <a:t>Input Limit is 20</a:t>
            </a:r>
          </a:p>
          <a:p>
            <a:pPr marL="742950" lvl="1" indent="-285750"/>
            <a:r>
              <a:rPr lang="en-US" sz="2400" dirty="0">
                <a:ea typeface="Calibri" panose="020F0502020204030204" pitchFamily="34" charset="0"/>
                <a:cs typeface="Arial" charset="0"/>
              </a:rPr>
              <a:t>Make use of PowerApps form to submit data to power Automate</a:t>
            </a:r>
          </a:p>
          <a:p>
            <a:pPr marL="742950" lvl="1" indent="-285750"/>
            <a:endParaRPr lang="en-US" sz="2400" dirty="0">
              <a:ea typeface="Calibri" panose="020F0502020204030204" pitchFamily="34" charset="0"/>
              <a:cs typeface="Arial" charset="0"/>
            </a:endParaRPr>
          </a:p>
          <a:p>
            <a:pPr marL="742950" lvl="1" indent="-285750"/>
            <a:endParaRPr lang="en-US" sz="2400" dirty="0">
              <a:ea typeface="Calibri" panose="020F0502020204030204" pitchFamily="34" charset="0"/>
              <a:cs typeface="Arial" charset="0"/>
            </a:endParaRPr>
          </a:p>
          <a:p>
            <a:endParaRPr lang="en-US" sz="1800" dirty="0">
              <a:ea typeface="Calibri" panose="020F0502020204030204" pitchFamily="34" charset="0"/>
              <a:cs typeface="Arial" charset="0"/>
            </a:endParaRPr>
          </a:p>
          <a:p>
            <a:endParaRPr lang="en-US" sz="1800" dirty="0">
              <a:ea typeface="Calibri" panose="020F0502020204030204" pitchFamily="34" charset="0"/>
              <a:cs typeface="Arial" charset="0"/>
            </a:endParaRPr>
          </a:p>
          <a:p>
            <a:pPr marL="742950" lvl="1" indent="-285750"/>
            <a:endParaRPr lang="en-US" sz="1200" dirty="0">
              <a:ea typeface="Calibri" panose="020F0502020204030204" pitchFamily="34" charset="0"/>
              <a:cs typeface="Arial" charset="0"/>
            </a:endParaRPr>
          </a:p>
          <a:p>
            <a:endParaRPr lang="en-US" sz="1800" dirty="0">
              <a:ea typeface="Calibri" panose="020F0502020204030204" pitchFamily="34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6FC348-F67A-4BC1-9F97-1B48643BE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79" y="2139259"/>
            <a:ext cx="8489192" cy="42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5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756000" y="125175"/>
            <a:ext cx="10972800" cy="554400"/>
          </a:xfrm>
        </p:spPr>
        <p:txBody>
          <a:bodyPr>
            <a:normAutofit/>
          </a:bodyPr>
          <a:lstStyle/>
          <a:p>
            <a:r>
              <a:rPr lang="en-US" sz="3200" dirty="0"/>
              <a:t>Call Flow using Action Button on List View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A25DE-723D-4FD0-A158-17B14D484E0A}"/>
              </a:ext>
            </a:extLst>
          </p:cNvPr>
          <p:cNvSpPr/>
          <p:nvPr/>
        </p:nvSpPr>
        <p:spPr>
          <a:xfrm>
            <a:off x="597600" y="996294"/>
            <a:ext cx="1128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Create  a Calculated column with Formula  =“”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212121"/>
              </a:solidFill>
              <a:latin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12121"/>
                </a:solidFill>
                <a:latin typeface="open sans"/>
              </a:rPr>
              <a:t>Get the Flow ID</a:t>
            </a:r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212121"/>
              </a:solidFill>
              <a:latin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Add Json Formatting on </a:t>
            </a:r>
            <a:r>
              <a:rPr lang="en-US" dirty="0">
                <a:solidFill>
                  <a:srgbClr val="212121"/>
                </a:solidFill>
                <a:latin typeface="open sans"/>
              </a:rPr>
              <a:t>Calculated column [Refer next slide] </a:t>
            </a:r>
            <a:endParaRPr lang="en-US" b="0" i="0" dirty="0">
              <a:solidFill>
                <a:srgbClr val="212121"/>
              </a:solidFill>
              <a:effectLst/>
              <a:latin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1CA3A-B141-457B-BD89-0DE0506C6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07" y="3267282"/>
            <a:ext cx="903922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5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216DA5-1869-4CD6-8D0B-88928C9058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60095" y="1909316"/>
            <a:ext cx="810808" cy="503578"/>
          </a:xfrm>
        </p:spPr>
        <p:txBody>
          <a:bodyPr/>
          <a:lstStyle/>
          <a:p>
            <a:fld id="{F6081757-ABDE-4199-B3FC-2440AF6F204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52278A-D053-4829-9B9A-9889383D97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425" y="452599"/>
            <a:ext cx="10972800" cy="554400"/>
          </a:xfrm>
        </p:spPr>
        <p:txBody>
          <a:bodyPr/>
          <a:lstStyle/>
          <a:p>
            <a:r>
              <a:rPr lang="en-US" dirty="0"/>
              <a:t>Json Formatting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F2A67CC-CB54-4721-A644-6E80139910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019204"/>
              </p:ext>
            </p:extLst>
          </p:nvPr>
        </p:nvGraphicFramePr>
        <p:xfrm>
          <a:off x="167349" y="974276"/>
          <a:ext cx="2989263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1167120" imgH="582120" progId="Package">
                  <p:embed/>
                </p:oleObj>
              </mc:Choice>
              <mc:Fallback>
                <p:oleObj name="Packager Shell Object" showAsIcon="1" r:id="rId2" imgW="1167120" imgH="5821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7349" y="974276"/>
                        <a:ext cx="2989263" cy="149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62BBE18-EAD5-46EE-9A18-8965D409BC55}"/>
              </a:ext>
            </a:extLst>
          </p:cNvPr>
          <p:cNvSpPr/>
          <p:nvPr/>
        </p:nvSpPr>
        <p:spPr>
          <a:xfrm>
            <a:off x="597600" y="2546546"/>
            <a:ext cx="10388452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12121"/>
                </a:solidFill>
                <a:latin typeface="open sans"/>
                <a:cs typeface="Arial"/>
              </a:rPr>
              <a:t>Copy the code from attached txt file and replace </a:t>
            </a:r>
            <a:r>
              <a:rPr lang="en-US" dirty="0" err="1">
                <a:solidFill>
                  <a:srgbClr val="212121"/>
                </a:solidFill>
                <a:latin typeface="open sans"/>
                <a:cs typeface="Arial"/>
              </a:rPr>
              <a:t>actionParams</a:t>
            </a:r>
            <a:r>
              <a:rPr lang="en-US" dirty="0">
                <a:solidFill>
                  <a:srgbClr val="212121"/>
                </a:solidFill>
                <a:latin typeface="open sans"/>
                <a:cs typeface="Arial"/>
              </a:rPr>
              <a:t> id with ID of your flow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E1E4ED-2096-44C6-8C39-AB78D6510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00" y="3792450"/>
            <a:ext cx="9999111" cy="161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9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782982" y="163311"/>
            <a:ext cx="10972800" cy="554400"/>
          </a:xfrm>
        </p:spPr>
        <p:txBody>
          <a:bodyPr>
            <a:normAutofit/>
          </a:bodyPr>
          <a:lstStyle/>
          <a:p>
            <a:r>
              <a:rPr lang="en-US" sz="3200" dirty="0"/>
              <a:t>Use Switch case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A25DE-723D-4FD0-A158-17B14D484E0A}"/>
              </a:ext>
            </a:extLst>
          </p:cNvPr>
          <p:cNvSpPr/>
          <p:nvPr/>
        </p:nvSpPr>
        <p:spPr>
          <a:xfrm>
            <a:off x="597600" y="835868"/>
            <a:ext cx="1128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If you have more than 5 conditions, use switch case instead of using nested 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    If-Else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2E7B0C-1FE0-468B-A564-3FCBAE83D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82" y="2938567"/>
            <a:ext cx="6112828" cy="13224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C74CDC-07AB-4C67-BB0B-DF0CEF02F9E3}"/>
              </a:ext>
            </a:extLst>
          </p:cNvPr>
          <p:cNvSpPr/>
          <p:nvPr/>
        </p:nvSpPr>
        <p:spPr>
          <a:xfrm>
            <a:off x="491583" y="2366178"/>
            <a:ext cx="5238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Get Todays Date using Expression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EB7C4-6AC0-4DD0-A2A2-60558B507ABE}"/>
              </a:ext>
            </a:extLst>
          </p:cNvPr>
          <p:cNvSpPr/>
          <p:nvPr/>
        </p:nvSpPr>
        <p:spPr>
          <a:xfrm>
            <a:off x="597600" y="5030710"/>
            <a:ext cx="11117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12121"/>
                </a:solidFill>
                <a:latin typeface="open sans"/>
              </a:rPr>
              <a:t>If an app or a flow is deleted by mistake, then it’s not an easy job to spin it back up without involving Microsoft support.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12121"/>
                </a:solidFill>
                <a:latin typeface="open sans"/>
              </a:rPr>
              <a:t>Export the Flow Package (.Zip File) and keep it as backup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44AC52-C3B5-4F4E-94A2-711587D9C603}"/>
              </a:ext>
            </a:extLst>
          </p:cNvPr>
          <p:cNvSpPr/>
          <p:nvPr/>
        </p:nvSpPr>
        <p:spPr>
          <a:xfrm>
            <a:off x="597600" y="4540251"/>
            <a:ext cx="3621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Flow Backup &amp; Restore</a:t>
            </a:r>
          </a:p>
        </p:txBody>
      </p:sp>
    </p:spTree>
    <p:extLst>
      <p:ext uri="{BB962C8B-B14F-4D97-AF65-F5344CB8AC3E}">
        <p14:creationId xmlns:p14="http://schemas.microsoft.com/office/powerpoint/2010/main" val="317535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545842" y="186700"/>
            <a:ext cx="10972800" cy="554400"/>
          </a:xfrm>
        </p:spPr>
        <p:txBody>
          <a:bodyPr>
            <a:normAutofit/>
          </a:bodyPr>
          <a:lstStyle/>
          <a:p>
            <a:r>
              <a:rPr lang="en-US" sz="3200" dirty="0"/>
              <a:t>Get Changes for an Item or a File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A25DE-723D-4FD0-A158-17B14D484E0A}"/>
              </a:ext>
            </a:extLst>
          </p:cNvPr>
          <p:cNvSpPr/>
          <p:nvPr/>
        </p:nvSpPr>
        <p:spPr>
          <a:xfrm>
            <a:off x="597600" y="996294"/>
            <a:ext cx="1128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open sans"/>
              </a:rPr>
              <a:t>You can get column data change details on an item or a file using “Get changes for an item or a file</a:t>
            </a:r>
            <a:r>
              <a:rPr lang="en-US" b="0" i="0">
                <a:solidFill>
                  <a:srgbClr val="212121"/>
                </a:solidFill>
                <a:effectLst/>
                <a:latin typeface="open sans"/>
              </a:rPr>
              <a:t>” action.</a:t>
            </a:r>
            <a:endParaRPr lang="en-US" b="0" i="0" dirty="0">
              <a:solidFill>
                <a:srgbClr val="212121"/>
              </a:solidFill>
              <a:effectLst/>
              <a:latin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4CDE3C-493F-4D19-875C-6B5AEAE55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00" y="1840339"/>
            <a:ext cx="4584000" cy="31059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D14D86-9272-440B-8CE8-84D9FB56C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42" y="5030710"/>
            <a:ext cx="711517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Baxter_PPT_Full</Template>
  <TotalTime>0</TotalTime>
  <Words>354</Words>
  <Application>Microsoft Office PowerPoint</Application>
  <PresentationFormat>Custom</PresentationFormat>
  <Paragraphs>46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open sans</vt:lpstr>
      <vt:lpstr>Gallery</vt:lpstr>
      <vt:lpstr>Package</vt:lpstr>
      <vt:lpstr>Approval Reminders – Multiple Approval Scenario</vt:lpstr>
      <vt:lpstr>Input Limit – For a Selected Item</vt:lpstr>
      <vt:lpstr>Call Flow using Action Button on List View</vt:lpstr>
      <vt:lpstr>Json Formatting</vt:lpstr>
      <vt:lpstr>Use Switch case</vt:lpstr>
      <vt:lpstr>Get Changes for an Item or a File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Automate Challenges/Lessons Learned</dc:title>
  <dc:creator/>
  <cp:lastModifiedBy/>
  <cp:revision>4</cp:revision>
  <dcterms:created xsi:type="dcterms:W3CDTF">2018-11-21T12:51:51Z</dcterms:created>
  <dcterms:modified xsi:type="dcterms:W3CDTF">2021-08-30T16:56:35Z</dcterms:modified>
</cp:coreProperties>
</file>